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2"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5D2C"/>
    <a:srgbClr val="E4CD4B"/>
    <a:srgbClr val="76AB38"/>
    <a:srgbClr val="32A7D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F2680D-8857-5584-6D15-25E0BEACB132}"/>
              </a:ext>
            </a:extLst>
          </p:cNvPr>
          <p:cNvSpPr>
            <a:spLocks noGrp="1"/>
          </p:cNvSpPr>
          <p:nvPr>
            <p:ph type="ctrTitle"/>
          </p:nvPr>
        </p:nvSpPr>
        <p:spPr>
          <a:xfrm>
            <a:off x="1524000" y="1122363"/>
            <a:ext cx="9144000" cy="2387600"/>
          </a:xfrm>
        </p:spPr>
        <p:txBody>
          <a:bodyPr anchor="b">
            <a:normAutofit/>
          </a:bodyPr>
          <a:lstStyle>
            <a:lvl1pPr algn="ctr">
              <a:defRPr sz="32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B8A0305-F5D0-F709-38AF-2ADE079503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67862F-6DD8-6664-2212-5CE9D06C7B43}"/>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5" name="フッター プレースホルダー 4">
            <a:extLst>
              <a:ext uri="{FF2B5EF4-FFF2-40B4-BE49-F238E27FC236}">
                <a16:creationId xmlns:a16="http://schemas.microsoft.com/office/drawing/2014/main" id="{0FF689B1-6FE1-66AC-4088-84FA8DDFF3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657E8A-4BF8-8AF9-CE7E-7345A265347D}"/>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10987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5397C9-0760-7BB3-9B07-E31FA207520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9EE3D03-949C-0922-8AA5-37601A089F2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BCBE12B-3114-5206-532E-4D3727973EFA}"/>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5" name="フッター プレースホルダー 4">
            <a:extLst>
              <a:ext uri="{FF2B5EF4-FFF2-40B4-BE49-F238E27FC236}">
                <a16:creationId xmlns:a16="http://schemas.microsoft.com/office/drawing/2014/main" id="{881DA75E-41D3-248D-3779-946F3B2C2A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7B5A3F9-D409-538D-8535-92563C9D53BF}"/>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6545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EB51E23-817C-3834-B420-2E9023701D4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A19896-095B-7B6C-EFCE-B60A94DF5F0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D0E782-F7C2-F574-739B-47B4661437D3}"/>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5" name="フッター プレースホルダー 4">
            <a:extLst>
              <a:ext uri="{FF2B5EF4-FFF2-40B4-BE49-F238E27FC236}">
                <a16:creationId xmlns:a16="http://schemas.microsoft.com/office/drawing/2014/main" id="{0B2B410C-64DA-56BF-19A9-B75DDDCA6F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6B6FA0-64EC-4B08-DC29-104A9C1115D5}"/>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414487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2F423E-6A74-9E12-E644-25574F937DEB}"/>
              </a:ext>
            </a:extLst>
          </p:cNvPr>
          <p:cNvSpPr>
            <a:spLocks noGrp="1"/>
          </p:cNvSpPr>
          <p:nvPr>
            <p:ph type="title"/>
          </p:nvPr>
        </p:nvSpPr>
        <p:spPr>
          <a:xfrm>
            <a:off x="838200" y="365125"/>
            <a:ext cx="10515600" cy="479701"/>
          </a:xfrm>
        </p:spPr>
        <p:txBody>
          <a:bodyPr>
            <a:noAutofit/>
          </a:bodyPr>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57BAC2-2702-A4A2-2295-7ED97FBB4316}"/>
              </a:ext>
            </a:extLst>
          </p:cNvPr>
          <p:cNvSpPr>
            <a:spLocks noGrp="1"/>
          </p:cNvSpPr>
          <p:nvPr>
            <p:ph idx="1"/>
          </p:nvPr>
        </p:nvSpPr>
        <p:spPr>
          <a:xfrm>
            <a:off x="838200" y="1113184"/>
            <a:ext cx="10515600" cy="5063780"/>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C81937-72A8-A717-4408-8955B4411E89}"/>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5" name="フッター プレースホルダー 4">
            <a:extLst>
              <a:ext uri="{FF2B5EF4-FFF2-40B4-BE49-F238E27FC236}">
                <a16:creationId xmlns:a16="http://schemas.microsoft.com/office/drawing/2014/main" id="{40F0A7C9-48BF-C7B3-41BF-4AAEAFD7E0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FAEC5A-2392-24D9-784E-898148B8E87D}"/>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pic>
        <p:nvPicPr>
          <p:cNvPr id="1026" name="Picture 2" descr="SAGA SMART MACHINAKA LAB">
            <a:extLst>
              <a:ext uri="{FF2B5EF4-FFF2-40B4-BE49-F238E27FC236}">
                <a16:creationId xmlns:a16="http://schemas.microsoft.com/office/drawing/2014/main" id="{4545818E-56A9-9997-9825-8B403BFEA1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54897" y="204856"/>
            <a:ext cx="1512764" cy="63997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a:extLst>
              <a:ext uri="{FF2B5EF4-FFF2-40B4-BE49-F238E27FC236}">
                <a16:creationId xmlns:a16="http://schemas.microsoft.com/office/drawing/2014/main" id="{51C87DAF-8112-806D-C54D-3F6F0917117F}"/>
              </a:ext>
            </a:extLst>
          </p:cNvPr>
          <p:cNvCxnSpPr/>
          <p:nvPr userDrawn="1"/>
        </p:nvCxnSpPr>
        <p:spPr>
          <a:xfrm>
            <a:off x="0" y="914399"/>
            <a:ext cx="12192000" cy="0"/>
          </a:xfrm>
          <a:prstGeom prst="line">
            <a:avLst/>
          </a:prstGeom>
          <a:ln w="38100">
            <a:solidFill>
              <a:srgbClr val="76AB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78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93F203-11A3-FCF8-A938-D7308AC9BB5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B7EE08-0FCD-9E63-DF8D-73A1A59B0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43646C9-35E9-3DBC-0519-749181E608C3}"/>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5" name="フッター プレースホルダー 4">
            <a:extLst>
              <a:ext uri="{FF2B5EF4-FFF2-40B4-BE49-F238E27FC236}">
                <a16:creationId xmlns:a16="http://schemas.microsoft.com/office/drawing/2014/main" id="{6D281328-EBE7-D153-97AD-6E70C908E9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C9AE78-709D-7D7F-DFE3-5BD7C67D7A92}"/>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383200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48A9E5-E7B5-4A6F-AE4B-D84ACE27F1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2F6538-7D27-4776-04FB-6C721ABCC2B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0B890B6-B70F-87CA-88E5-05DA0F001C5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FE88E6B-6CC3-30ED-18C0-87B979237DFC}"/>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6" name="フッター プレースホルダー 5">
            <a:extLst>
              <a:ext uri="{FF2B5EF4-FFF2-40B4-BE49-F238E27FC236}">
                <a16:creationId xmlns:a16="http://schemas.microsoft.com/office/drawing/2014/main" id="{D3CD63D0-A7AB-4FFA-1E4C-AFBDB2824A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241EA2-550C-E5A1-F734-46C259349FE6}"/>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124878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04B0C1-40D3-0875-E24C-226F1820D53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0B8BF9-683B-F321-0B4B-680C6CEEFC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8D97C62-7DAB-BC66-629C-0CF37F36335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8E716D5-5970-D42E-D058-1AAFC7390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999C7DD-95B7-268C-4788-7465D6CEF7E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D62D11E-3177-32A4-6BC2-11B6F8C61919}"/>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8" name="フッター プレースホルダー 7">
            <a:extLst>
              <a:ext uri="{FF2B5EF4-FFF2-40B4-BE49-F238E27FC236}">
                <a16:creationId xmlns:a16="http://schemas.microsoft.com/office/drawing/2014/main" id="{6BB59593-C322-B6C8-05B2-9AEC43DD960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6F0127-E76D-9B85-22D0-5F34D34B7E34}"/>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388907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821BCD-95FB-FB39-206C-44DAAE7A3C3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1A259A-A8EC-5A85-32D2-0BC983918D3D}"/>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4" name="フッター プレースホルダー 3">
            <a:extLst>
              <a:ext uri="{FF2B5EF4-FFF2-40B4-BE49-F238E27FC236}">
                <a16:creationId xmlns:a16="http://schemas.microsoft.com/office/drawing/2014/main" id="{9F668D66-16FD-86B1-0DC3-831A1F0963A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5C69431-DB3F-6CCE-C28D-0F1D141A5AD2}"/>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58518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A20E34A-2D58-45D2-F4CB-2B39823E084C}"/>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3" name="フッター プレースホルダー 2">
            <a:extLst>
              <a:ext uri="{FF2B5EF4-FFF2-40B4-BE49-F238E27FC236}">
                <a16:creationId xmlns:a16="http://schemas.microsoft.com/office/drawing/2014/main" id="{D4E32DE9-96F2-CCF5-2569-4246CE6839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1944A1C-6FC4-D313-6CCD-624E5D6091BB}"/>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3322446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44B8FD-9936-559B-1FD2-D39AC22A971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3012D9B-3B87-2FAC-364B-DF414B408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15A61E7-5D96-8731-197B-1EC7897BE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402B0B-5809-B2F6-661E-7A17E6909A64}"/>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6" name="フッター プレースホルダー 5">
            <a:extLst>
              <a:ext uri="{FF2B5EF4-FFF2-40B4-BE49-F238E27FC236}">
                <a16:creationId xmlns:a16="http://schemas.microsoft.com/office/drawing/2014/main" id="{AA270538-59C6-1993-2E85-AE8C8B0044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2FF420-F1E1-3FB8-212E-92CC8F820DE9}"/>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428232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A1EEEF-0013-2477-7E35-7BB5C63256B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77D47A7-B8E7-C2C9-F73F-C9E44AFE7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1EA71C7-A84B-10FA-8B40-5BB8E40E3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5C28ED-B3F0-FB8F-A724-F4A970715FD5}"/>
              </a:ext>
            </a:extLst>
          </p:cNvPr>
          <p:cNvSpPr>
            <a:spLocks noGrp="1"/>
          </p:cNvSpPr>
          <p:nvPr>
            <p:ph type="dt" sz="half" idx="10"/>
          </p:nvPr>
        </p:nvSpPr>
        <p:spPr/>
        <p:txBody>
          <a:bodyPr/>
          <a:lstStyle/>
          <a:p>
            <a:fld id="{4B883657-E779-E54F-B4B4-9837617B4FFA}" type="datetimeFigureOut">
              <a:rPr kumimoji="1" lang="ja-JP" altLang="en-US" smtClean="0"/>
              <a:t>2023/8/31</a:t>
            </a:fld>
            <a:endParaRPr kumimoji="1" lang="ja-JP" altLang="en-US"/>
          </a:p>
        </p:txBody>
      </p:sp>
      <p:sp>
        <p:nvSpPr>
          <p:cNvPr id="6" name="フッター プレースホルダー 5">
            <a:extLst>
              <a:ext uri="{FF2B5EF4-FFF2-40B4-BE49-F238E27FC236}">
                <a16:creationId xmlns:a16="http://schemas.microsoft.com/office/drawing/2014/main" id="{31BE073D-A2BA-9B1E-CC21-4D98B851C7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A1BC68-7843-C97F-9740-DF6AF8FB3692}"/>
              </a:ext>
            </a:extLst>
          </p:cNvPr>
          <p:cNvSpPr>
            <a:spLocks noGrp="1"/>
          </p:cNvSpPr>
          <p:nvPr>
            <p:ph type="sldNum" sz="quarter" idx="12"/>
          </p:nvPr>
        </p:nvSpPr>
        <p:spPr/>
        <p:txBody>
          <a:bodyPr/>
          <a:lstStyle/>
          <a:p>
            <a:fld id="{94EB953C-7FA9-5B42-A4B2-64E4AAE1B057}" type="slidenum">
              <a:rPr kumimoji="1" lang="ja-JP" altLang="en-US" smtClean="0"/>
              <a:t>‹#›</a:t>
            </a:fld>
            <a:endParaRPr kumimoji="1" lang="ja-JP" altLang="en-US"/>
          </a:p>
        </p:txBody>
      </p:sp>
    </p:spTree>
    <p:extLst>
      <p:ext uri="{BB962C8B-B14F-4D97-AF65-F5344CB8AC3E}">
        <p14:creationId xmlns:p14="http://schemas.microsoft.com/office/powerpoint/2010/main" val="318604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C0E36BD-7E03-51EC-3D55-F6D41778D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8C8AAF-590B-284E-975F-AEDD46F501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122848F-0CCC-0E31-88F5-1FD0A3BC0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UD Digi Kyokasho NK-R" panose="02020400000000000000" pitchFamily="18" charset="-128"/>
                <a:ea typeface="UD Digi Kyokasho NK-R" panose="02020400000000000000" pitchFamily="18" charset="-128"/>
              </a:defRPr>
            </a:lvl1pPr>
          </a:lstStyle>
          <a:p>
            <a:fld id="{4B883657-E779-E54F-B4B4-9837617B4FFA}" type="datetimeFigureOut">
              <a:rPr lang="ja-JP" altLang="en-US" smtClean="0"/>
              <a:pPr/>
              <a:t>2023/8/31</a:t>
            </a:fld>
            <a:endParaRPr lang="ja-JP" altLang="en-US"/>
          </a:p>
        </p:txBody>
      </p:sp>
      <p:sp>
        <p:nvSpPr>
          <p:cNvPr id="5" name="フッター プレースホルダー 4">
            <a:extLst>
              <a:ext uri="{FF2B5EF4-FFF2-40B4-BE49-F238E27FC236}">
                <a16:creationId xmlns:a16="http://schemas.microsoft.com/office/drawing/2014/main" id="{F9FE77C5-3EB5-A7DE-E0E7-ACBF2F6BA9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UD Digi Kyokasho NK-R" panose="02020400000000000000" pitchFamily="18" charset="-128"/>
                <a:ea typeface="UD Digi Kyokasho NK-R" panose="02020400000000000000" pitchFamily="18" charset="-128"/>
              </a:defRPr>
            </a:lvl1pPr>
          </a:lstStyle>
          <a:p>
            <a:endParaRPr lang="ja-JP" altLang="en-US"/>
          </a:p>
        </p:txBody>
      </p:sp>
      <p:sp>
        <p:nvSpPr>
          <p:cNvPr id="6" name="スライド番号プレースホルダー 5">
            <a:extLst>
              <a:ext uri="{FF2B5EF4-FFF2-40B4-BE49-F238E27FC236}">
                <a16:creationId xmlns:a16="http://schemas.microsoft.com/office/drawing/2014/main" id="{FA4447F3-31A3-055B-6BFC-458547D2C8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UD Digi Kyokasho NK-R" panose="02020400000000000000" pitchFamily="18" charset="-128"/>
                <a:ea typeface="UD Digi Kyokasho NK-R" panose="02020400000000000000" pitchFamily="18" charset="-128"/>
              </a:defRPr>
            </a:lvl1pPr>
          </a:lstStyle>
          <a:p>
            <a:fld id="{94EB953C-7FA9-5B42-A4B2-64E4AAE1B057}" type="slidenum">
              <a:rPr lang="ja-JP" altLang="en-US" smtClean="0"/>
              <a:pPr/>
              <a:t>‹#›</a:t>
            </a:fld>
            <a:endParaRPr lang="ja-JP" altLang="en-US"/>
          </a:p>
        </p:txBody>
      </p:sp>
    </p:spTree>
    <p:extLst>
      <p:ext uri="{BB962C8B-B14F-4D97-AF65-F5344CB8AC3E}">
        <p14:creationId xmlns:p14="http://schemas.microsoft.com/office/powerpoint/2010/main" val="128521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UD Digi Kyokasho NK-R" panose="02020400000000000000" pitchFamily="18" charset="-128"/>
          <a:ea typeface="UD Digi Kyokasho NK-R" panose="020204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Digi Kyokasho NK-R" panose="02020400000000000000" pitchFamily="18" charset="-128"/>
          <a:ea typeface="UD Digi Kyokasho NK-R" panose="02020400000000000000" pitchFamily="18"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Digi Kyokasho NK-R" panose="02020400000000000000" pitchFamily="18" charset="-128"/>
          <a:ea typeface="UD Digi Kyokasho NK-R" panose="02020400000000000000" pitchFamily="18"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Digi Kyokasho NK-R" panose="02020400000000000000" pitchFamily="18" charset="-128"/>
          <a:ea typeface="UD Digi Kyokasho NK-R" panose="02020400000000000000" pitchFamily="18"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Digi Kyokasho NK-R" panose="02020400000000000000" pitchFamily="18" charset="-128"/>
          <a:ea typeface="UD Digi Kyokasho NK-R" panose="02020400000000000000" pitchFamily="18"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Digi Kyokasho NK-R" panose="02020400000000000000" pitchFamily="18" charset="-128"/>
          <a:ea typeface="UD Digi Kyokasho NK-R" panose="02020400000000000000" pitchFamily="18"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18A7A8-78BD-912E-A27B-7BEC072B0EBE}"/>
              </a:ext>
            </a:extLst>
          </p:cNvPr>
          <p:cNvSpPr>
            <a:spLocks noGrp="1"/>
          </p:cNvSpPr>
          <p:nvPr>
            <p:ph type="ctrTitle"/>
          </p:nvPr>
        </p:nvSpPr>
        <p:spPr/>
        <p:txBody>
          <a:bodyPr/>
          <a:lstStyle/>
          <a:p>
            <a:r>
              <a:rPr kumimoji="1" lang="ja-JP" altLang="en-US"/>
              <a:t>提案のタイトル・名称</a:t>
            </a:r>
          </a:p>
        </p:txBody>
      </p:sp>
      <p:sp>
        <p:nvSpPr>
          <p:cNvPr id="3" name="字幕 2">
            <a:extLst>
              <a:ext uri="{FF2B5EF4-FFF2-40B4-BE49-F238E27FC236}">
                <a16:creationId xmlns:a16="http://schemas.microsoft.com/office/drawing/2014/main" id="{0EE8DFF8-BA2D-4693-726B-706742191A8F}"/>
              </a:ext>
            </a:extLst>
          </p:cNvPr>
          <p:cNvSpPr>
            <a:spLocks noGrp="1"/>
          </p:cNvSpPr>
          <p:nvPr>
            <p:ph type="subTitle" idx="1"/>
          </p:nvPr>
        </p:nvSpPr>
        <p:spPr/>
        <p:txBody>
          <a:bodyPr/>
          <a:lstStyle/>
          <a:p>
            <a:endParaRPr kumimoji="1" lang="en-US" altLang="ja-JP" dirty="0"/>
          </a:p>
          <a:p>
            <a:r>
              <a:rPr kumimoji="1" lang="ja-JP" altLang="en-US"/>
              <a:t>提出日</a:t>
            </a:r>
            <a:endParaRPr kumimoji="1" lang="en-US" altLang="ja-JP" dirty="0"/>
          </a:p>
          <a:p>
            <a:r>
              <a:rPr lang="ja-JP" altLang="en-US"/>
              <a:t>会社名・団体名</a:t>
            </a:r>
            <a:endParaRPr kumimoji="1" lang="ja-JP" altLang="en-US"/>
          </a:p>
        </p:txBody>
      </p:sp>
      <p:sp>
        <p:nvSpPr>
          <p:cNvPr id="4" name="テキスト ボックス 3">
            <a:extLst>
              <a:ext uri="{FF2B5EF4-FFF2-40B4-BE49-F238E27FC236}">
                <a16:creationId xmlns:a16="http://schemas.microsoft.com/office/drawing/2014/main" id="{ED502320-4E3E-7C55-203F-770F8EB18BE4}"/>
              </a:ext>
            </a:extLst>
          </p:cNvPr>
          <p:cNvSpPr txBox="1"/>
          <p:nvPr/>
        </p:nvSpPr>
        <p:spPr>
          <a:xfrm>
            <a:off x="567559" y="378372"/>
            <a:ext cx="1338828" cy="369332"/>
          </a:xfrm>
          <a:prstGeom prst="rect">
            <a:avLst/>
          </a:prstGeom>
          <a:noFill/>
        </p:spPr>
        <p:txBody>
          <a:bodyPr wrap="none" rtlCol="0">
            <a:spAutoFit/>
          </a:bodyPr>
          <a:lstStyle/>
          <a:p>
            <a:r>
              <a:rPr kumimoji="1" lang="ja-JP" altLang="en-US">
                <a:latin typeface="UD Digi Kyokasho NK-R" panose="02020400000000000000" pitchFamily="18" charset="-128"/>
                <a:ea typeface="UD Digi Kyokasho NK-R" panose="02020400000000000000" pitchFamily="18" charset="-128"/>
              </a:rPr>
              <a:t>提案書様式</a:t>
            </a:r>
          </a:p>
        </p:txBody>
      </p:sp>
      <p:pic>
        <p:nvPicPr>
          <p:cNvPr id="2050" name="Picture 2" descr="SAGA SMART MACHINAKA LAB">
            <a:extLst>
              <a:ext uri="{FF2B5EF4-FFF2-40B4-BE49-F238E27FC236}">
                <a16:creationId xmlns:a16="http://schemas.microsoft.com/office/drawing/2014/main" id="{55E61CFF-450B-7549-8674-BF29E8C970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4987" y="5349875"/>
            <a:ext cx="2249453" cy="951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49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7FF86E-C025-0C03-CA62-55FB33E7315A}"/>
              </a:ext>
            </a:extLst>
          </p:cNvPr>
          <p:cNvSpPr>
            <a:spLocks noGrp="1"/>
          </p:cNvSpPr>
          <p:nvPr>
            <p:ph type="title"/>
          </p:nvPr>
        </p:nvSpPr>
        <p:spPr/>
        <p:txBody>
          <a:bodyPr>
            <a:normAutofit fontScale="90000"/>
          </a:bodyPr>
          <a:lstStyle/>
          <a:p>
            <a:r>
              <a:rPr kumimoji="1" lang="ja-JP" altLang="en-US"/>
              <a:t>ＳＡＧＡスマート街なかプロジェクト実証事業提案書</a:t>
            </a:r>
          </a:p>
        </p:txBody>
      </p:sp>
      <p:sp>
        <p:nvSpPr>
          <p:cNvPr id="4" name="テキスト ボックス 3">
            <a:extLst>
              <a:ext uri="{FF2B5EF4-FFF2-40B4-BE49-F238E27FC236}">
                <a16:creationId xmlns:a16="http://schemas.microsoft.com/office/drawing/2014/main" id="{58C3D983-CA33-D570-B3F8-207D82FF8C14}"/>
              </a:ext>
            </a:extLst>
          </p:cNvPr>
          <p:cNvSpPr txBox="1"/>
          <p:nvPr/>
        </p:nvSpPr>
        <p:spPr>
          <a:xfrm>
            <a:off x="838200" y="1156137"/>
            <a:ext cx="1423788" cy="307777"/>
          </a:xfrm>
          <a:prstGeom prst="rect">
            <a:avLst/>
          </a:prstGeom>
          <a:noFill/>
        </p:spPr>
        <p:txBody>
          <a:bodyPr wrap="none" rtlCol="0">
            <a:spAutoFit/>
          </a:bodyPr>
          <a:lstStyle/>
          <a:p>
            <a:r>
              <a:rPr lang="ja-JP" altLang="en-US" sz="1400">
                <a:solidFill>
                  <a:srgbClr val="32A7D6"/>
                </a:solidFill>
                <a:latin typeface="UD Digi Kyokasho NK-R" panose="02020400000000000000" pitchFamily="18" charset="-128"/>
                <a:ea typeface="UD Digi Kyokasho NK-R" panose="02020400000000000000" pitchFamily="18" charset="-128"/>
              </a:rPr>
              <a:t>■</a:t>
            </a:r>
            <a:r>
              <a:rPr kumimoji="1" lang="ja-JP" altLang="en-US" sz="1400">
                <a:latin typeface="UD Digi Kyokasho NK-R" panose="02020400000000000000" pitchFamily="18" charset="-128"/>
                <a:ea typeface="UD Digi Kyokasho NK-R" panose="02020400000000000000" pitchFamily="18" charset="-128"/>
              </a:rPr>
              <a:t>プロジェクト名</a:t>
            </a:r>
          </a:p>
        </p:txBody>
      </p:sp>
      <p:sp>
        <p:nvSpPr>
          <p:cNvPr id="6" name="正方形/長方形 5">
            <a:extLst>
              <a:ext uri="{FF2B5EF4-FFF2-40B4-BE49-F238E27FC236}">
                <a16:creationId xmlns:a16="http://schemas.microsoft.com/office/drawing/2014/main" id="{16030A55-5B6F-F3DF-2383-F640C768E743}"/>
              </a:ext>
            </a:extLst>
          </p:cNvPr>
          <p:cNvSpPr/>
          <p:nvPr/>
        </p:nvSpPr>
        <p:spPr>
          <a:xfrm>
            <a:off x="838200" y="1463914"/>
            <a:ext cx="10515600" cy="575093"/>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UD Digi Kyokasho NK-R" panose="02020400000000000000" pitchFamily="18" charset="-128"/>
              <a:ea typeface="UD Digi Kyokasho NK-R" panose="02020400000000000000" pitchFamily="18" charset="-128"/>
            </a:endParaRPr>
          </a:p>
        </p:txBody>
      </p:sp>
      <p:sp>
        <p:nvSpPr>
          <p:cNvPr id="7" name="テキスト ボックス 6">
            <a:extLst>
              <a:ext uri="{FF2B5EF4-FFF2-40B4-BE49-F238E27FC236}">
                <a16:creationId xmlns:a16="http://schemas.microsoft.com/office/drawing/2014/main" id="{E62C41FA-3C55-5667-4AF6-16B6138C622E}"/>
              </a:ext>
            </a:extLst>
          </p:cNvPr>
          <p:cNvSpPr txBox="1"/>
          <p:nvPr/>
        </p:nvSpPr>
        <p:spPr>
          <a:xfrm>
            <a:off x="838200" y="2192895"/>
            <a:ext cx="1701107" cy="307777"/>
          </a:xfrm>
          <a:prstGeom prst="rect">
            <a:avLst/>
          </a:prstGeom>
          <a:noFill/>
        </p:spPr>
        <p:txBody>
          <a:bodyPr wrap="none" rtlCol="0">
            <a:spAutoFit/>
          </a:bodyPr>
          <a:lstStyle/>
          <a:p>
            <a:r>
              <a:rPr lang="ja-JP" altLang="en-US" sz="1400">
                <a:solidFill>
                  <a:srgbClr val="D25D2C"/>
                </a:solidFill>
                <a:latin typeface="UD Digi Kyokasho NK-R" panose="02020400000000000000" pitchFamily="18" charset="-128"/>
                <a:ea typeface="UD Digi Kyokasho NK-R" panose="02020400000000000000" pitchFamily="18" charset="-128"/>
              </a:rPr>
              <a:t>■</a:t>
            </a:r>
            <a:r>
              <a:rPr kumimoji="1" lang="ja-JP" altLang="en-US" sz="1400">
                <a:latin typeface="UD Digi Kyokasho NK-R" panose="02020400000000000000" pitchFamily="18" charset="-128"/>
                <a:ea typeface="UD Digi Kyokasho NK-R" panose="02020400000000000000" pitchFamily="18" charset="-128"/>
              </a:rPr>
              <a:t>企業・団体の概要</a:t>
            </a:r>
          </a:p>
        </p:txBody>
      </p:sp>
      <p:sp>
        <p:nvSpPr>
          <p:cNvPr id="8" name="正方形/長方形 7">
            <a:extLst>
              <a:ext uri="{FF2B5EF4-FFF2-40B4-BE49-F238E27FC236}">
                <a16:creationId xmlns:a16="http://schemas.microsoft.com/office/drawing/2014/main" id="{F44CE3AD-94E9-626C-2A01-D4CBDDC1313B}"/>
              </a:ext>
            </a:extLst>
          </p:cNvPr>
          <p:cNvSpPr/>
          <p:nvPr/>
        </p:nvSpPr>
        <p:spPr>
          <a:xfrm>
            <a:off x="838201" y="2538946"/>
            <a:ext cx="3134710" cy="3819813"/>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提案者の基本情報、事業内容、活動内容、活動メンバー等について記載してください</a:t>
            </a:r>
          </a:p>
        </p:txBody>
      </p:sp>
      <p:sp>
        <p:nvSpPr>
          <p:cNvPr id="9" name="テキスト ボックス 8">
            <a:extLst>
              <a:ext uri="{FF2B5EF4-FFF2-40B4-BE49-F238E27FC236}">
                <a16:creationId xmlns:a16="http://schemas.microsoft.com/office/drawing/2014/main" id="{CD1F20F3-ECBF-E8CE-2FFA-7F890E01F5E7}"/>
              </a:ext>
            </a:extLst>
          </p:cNvPr>
          <p:cNvSpPr txBox="1"/>
          <p:nvPr/>
        </p:nvSpPr>
        <p:spPr>
          <a:xfrm>
            <a:off x="4080642" y="2192895"/>
            <a:ext cx="1261884" cy="307777"/>
          </a:xfrm>
          <a:prstGeom prst="rect">
            <a:avLst/>
          </a:prstGeom>
          <a:noFill/>
        </p:spPr>
        <p:txBody>
          <a:bodyPr wrap="none" rtlCol="0">
            <a:spAutoFit/>
          </a:bodyPr>
          <a:lstStyle/>
          <a:p>
            <a:r>
              <a:rPr lang="ja-JP" altLang="en-US" sz="1400">
                <a:solidFill>
                  <a:srgbClr val="E4CD4B"/>
                </a:solidFill>
                <a:latin typeface="UD Digi Kyokasho NK-R" panose="02020400000000000000" pitchFamily="18" charset="-128"/>
                <a:ea typeface="UD Digi Kyokasho NK-R" panose="02020400000000000000" pitchFamily="18" charset="-128"/>
              </a:rPr>
              <a:t>■</a:t>
            </a:r>
            <a:r>
              <a:rPr kumimoji="1" lang="ja-JP" altLang="en-US" sz="1400">
                <a:latin typeface="UD Digi Kyokasho NK-R" panose="02020400000000000000" pitchFamily="18" charset="-128"/>
                <a:ea typeface="UD Digi Kyokasho NK-R" panose="02020400000000000000" pitchFamily="18" charset="-128"/>
              </a:rPr>
              <a:t>提案の概要</a:t>
            </a:r>
          </a:p>
        </p:txBody>
      </p:sp>
      <p:sp>
        <p:nvSpPr>
          <p:cNvPr id="10" name="正方形/長方形 9">
            <a:extLst>
              <a:ext uri="{FF2B5EF4-FFF2-40B4-BE49-F238E27FC236}">
                <a16:creationId xmlns:a16="http://schemas.microsoft.com/office/drawing/2014/main" id="{A5C2F3CE-4BD3-CE71-5D56-683E07D67BE1}"/>
              </a:ext>
            </a:extLst>
          </p:cNvPr>
          <p:cNvSpPr/>
          <p:nvPr/>
        </p:nvSpPr>
        <p:spPr>
          <a:xfrm>
            <a:off x="4080641" y="2538946"/>
            <a:ext cx="7273157" cy="3819813"/>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提案の概要、想定するターゲット、利用したい技術（令和</a:t>
            </a:r>
            <a:r>
              <a:rPr kumimoji="1" lang="en-US" altLang="ja-JP" sz="1200" dirty="0">
                <a:solidFill>
                  <a:srgbClr val="C00000"/>
                </a:solidFill>
                <a:latin typeface="UD Digi Kyokasho NK-R" panose="02020400000000000000" pitchFamily="18" charset="-128"/>
                <a:ea typeface="UD Digi Kyokasho NK-R" panose="02020400000000000000" pitchFamily="18" charset="-128"/>
              </a:rPr>
              <a:t>4</a:t>
            </a:r>
            <a:r>
              <a:rPr kumimoji="1" lang="ja-JP" altLang="en-US" sz="1200">
                <a:solidFill>
                  <a:srgbClr val="C00000"/>
                </a:solidFill>
                <a:latin typeface="UD Digi Kyokasho NK-R" panose="02020400000000000000" pitchFamily="18" charset="-128"/>
                <a:ea typeface="UD Digi Kyokasho NK-R" panose="02020400000000000000" pitchFamily="18" charset="-128"/>
              </a:rPr>
              <a:t>年度までに街なかに実装した技術）、街なか活性化に寄与する点などを簡潔に記載してください。図表、ポンチ絵などを用いても結構です。事業実施内容とその効果を一覧で示してください。</a:t>
            </a:r>
          </a:p>
        </p:txBody>
      </p:sp>
    </p:spTree>
    <p:extLst>
      <p:ext uri="{BB962C8B-B14F-4D97-AF65-F5344CB8AC3E}">
        <p14:creationId xmlns:p14="http://schemas.microsoft.com/office/powerpoint/2010/main" val="331630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C1722D-11D5-C083-DEC4-160EFAFFD189}"/>
              </a:ext>
            </a:extLst>
          </p:cNvPr>
          <p:cNvSpPr>
            <a:spLocks noGrp="1"/>
          </p:cNvSpPr>
          <p:nvPr>
            <p:ph type="title"/>
          </p:nvPr>
        </p:nvSpPr>
        <p:spPr/>
        <p:txBody>
          <a:bodyPr/>
          <a:lstStyle/>
          <a:p>
            <a:r>
              <a:rPr kumimoji="1" lang="ja-JP" altLang="en-US"/>
              <a:t>実証事業計画書</a:t>
            </a:r>
          </a:p>
        </p:txBody>
      </p:sp>
      <p:sp>
        <p:nvSpPr>
          <p:cNvPr id="4" name="テキスト ボックス 3">
            <a:extLst>
              <a:ext uri="{FF2B5EF4-FFF2-40B4-BE49-F238E27FC236}">
                <a16:creationId xmlns:a16="http://schemas.microsoft.com/office/drawing/2014/main" id="{53A3CFF7-A5B6-700C-FFC7-D38FDC1FEF20}"/>
              </a:ext>
            </a:extLst>
          </p:cNvPr>
          <p:cNvSpPr txBox="1"/>
          <p:nvPr/>
        </p:nvSpPr>
        <p:spPr>
          <a:xfrm>
            <a:off x="838200" y="1156137"/>
            <a:ext cx="3042821" cy="307777"/>
          </a:xfrm>
          <a:prstGeom prst="rect">
            <a:avLst/>
          </a:prstGeom>
          <a:noFill/>
        </p:spPr>
        <p:txBody>
          <a:bodyPr wrap="none" rtlCol="0">
            <a:spAutoFit/>
          </a:bodyPr>
          <a:lstStyle/>
          <a:p>
            <a:r>
              <a:rPr lang="ja-JP" altLang="en-US" sz="1400">
                <a:solidFill>
                  <a:srgbClr val="32A7D6"/>
                </a:solidFill>
                <a:latin typeface="UD Digi Kyokasho NK-R" panose="02020400000000000000" pitchFamily="18" charset="-128"/>
                <a:ea typeface="UD Digi Kyokasho NK-R" panose="02020400000000000000" pitchFamily="18" charset="-128"/>
              </a:rPr>
              <a:t>■</a:t>
            </a:r>
            <a:r>
              <a:rPr kumimoji="1" lang="ja-JP" altLang="en-US" sz="1400">
                <a:latin typeface="UD Digi Kyokasho NK-R" panose="02020400000000000000" pitchFamily="18" charset="-128"/>
                <a:ea typeface="UD Digi Kyokasho NK-R" panose="02020400000000000000" pitchFamily="18" charset="-128"/>
              </a:rPr>
              <a:t>実証事業で目指すこと、数値目標等</a:t>
            </a:r>
          </a:p>
        </p:txBody>
      </p:sp>
      <p:sp>
        <p:nvSpPr>
          <p:cNvPr id="6" name="正方形/長方形 5">
            <a:extLst>
              <a:ext uri="{FF2B5EF4-FFF2-40B4-BE49-F238E27FC236}">
                <a16:creationId xmlns:a16="http://schemas.microsoft.com/office/drawing/2014/main" id="{06371153-91AD-F4D4-EB80-B5F6C09C42EF}"/>
              </a:ext>
            </a:extLst>
          </p:cNvPr>
          <p:cNvSpPr/>
          <p:nvPr/>
        </p:nvSpPr>
        <p:spPr>
          <a:xfrm>
            <a:off x="838201" y="1463914"/>
            <a:ext cx="3134710" cy="4894845"/>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街なかの現状分析（問題点）、解決したい課題、問題がクリアできると生み出される価値について記載してください。</a:t>
            </a:r>
            <a:endParaRPr kumimoji="1" lang="en-US" altLang="ja-JP" sz="1200" dirty="0">
              <a:solidFill>
                <a:srgbClr val="C00000"/>
              </a:solidFill>
              <a:latin typeface="UD Digi Kyokasho NK-R" panose="02020400000000000000" pitchFamily="18" charset="-128"/>
              <a:ea typeface="UD Digi Kyokasho NK-R" panose="02020400000000000000" pitchFamily="18" charset="-128"/>
            </a:endParaRPr>
          </a:p>
          <a:p>
            <a:r>
              <a:rPr lang="en-US" altLang="ja-JP" sz="1200" dirty="0">
                <a:solidFill>
                  <a:srgbClr val="C00000"/>
                </a:solidFill>
                <a:latin typeface="UD Digi Kyokasho NK-R" panose="02020400000000000000" pitchFamily="18" charset="-128"/>
                <a:ea typeface="UD Digi Kyokasho NK-R" panose="02020400000000000000" pitchFamily="18" charset="-128"/>
              </a:rPr>
              <a:t>※</a:t>
            </a:r>
            <a:r>
              <a:rPr lang="ja-JP" altLang="en-US" sz="1200">
                <a:solidFill>
                  <a:srgbClr val="C00000"/>
                </a:solidFill>
                <a:latin typeface="UD Digi Kyokasho NK-R" panose="02020400000000000000" pitchFamily="18" charset="-128"/>
                <a:ea typeface="UD Digi Kyokasho NK-R" panose="02020400000000000000" pitchFamily="18" charset="-128"/>
              </a:rPr>
              <a:t>実証事業終了後の展開見込み（事業化など）について記載してください。現時点での目標設定で構いません。</a:t>
            </a:r>
            <a:endParaRPr kumimoji="1" lang="ja-JP" altLang="en-US" sz="1200">
              <a:solidFill>
                <a:srgbClr val="C00000"/>
              </a:solidFill>
              <a:latin typeface="UD Digi Kyokasho NK-R" panose="02020400000000000000" pitchFamily="18" charset="-128"/>
              <a:ea typeface="UD Digi Kyokasho NK-R" panose="02020400000000000000" pitchFamily="18" charset="-128"/>
            </a:endParaRPr>
          </a:p>
        </p:txBody>
      </p:sp>
      <p:sp>
        <p:nvSpPr>
          <p:cNvPr id="7" name="テキスト ボックス 6">
            <a:extLst>
              <a:ext uri="{FF2B5EF4-FFF2-40B4-BE49-F238E27FC236}">
                <a16:creationId xmlns:a16="http://schemas.microsoft.com/office/drawing/2014/main" id="{34E6DC04-0EA1-7F05-BFE1-AA84A4039DCF}"/>
              </a:ext>
            </a:extLst>
          </p:cNvPr>
          <p:cNvSpPr txBox="1"/>
          <p:nvPr/>
        </p:nvSpPr>
        <p:spPr>
          <a:xfrm>
            <a:off x="4164724" y="1156137"/>
            <a:ext cx="2159566" cy="307777"/>
          </a:xfrm>
          <a:prstGeom prst="rect">
            <a:avLst/>
          </a:prstGeom>
          <a:noFill/>
        </p:spPr>
        <p:txBody>
          <a:bodyPr wrap="none" rtlCol="0">
            <a:spAutoFit/>
          </a:bodyPr>
          <a:lstStyle/>
          <a:p>
            <a:r>
              <a:rPr lang="ja-JP" altLang="en-US" sz="1400">
                <a:solidFill>
                  <a:srgbClr val="D25D2C"/>
                </a:solidFill>
                <a:latin typeface="UD Digi Kyokasho NK-R" panose="02020400000000000000" pitchFamily="18" charset="-128"/>
                <a:ea typeface="UD Digi Kyokasho NK-R" panose="02020400000000000000" pitchFamily="18" charset="-128"/>
              </a:rPr>
              <a:t>■</a:t>
            </a:r>
            <a:r>
              <a:rPr kumimoji="1" lang="ja-JP" altLang="en-US" sz="1400">
                <a:latin typeface="UD Digi Kyokasho NK-R" panose="02020400000000000000" pitchFamily="18" charset="-128"/>
                <a:ea typeface="UD Digi Kyokasho NK-R" panose="02020400000000000000" pitchFamily="18" charset="-128"/>
              </a:rPr>
              <a:t>実証事業の詳細な内容</a:t>
            </a:r>
          </a:p>
        </p:txBody>
      </p:sp>
      <p:sp>
        <p:nvSpPr>
          <p:cNvPr id="8" name="正方形/長方形 7">
            <a:extLst>
              <a:ext uri="{FF2B5EF4-FFF2-40B4-BE49-F238E27FC236}">
                <a16:creationId xmlns:a16="http://schemas.microsoft.com/office/drawing/2014/main" id="{C9F7FCE2-5338-4A92-F7AB-9A836B4DA777}"/>
              </a:ext>
            </a:extLst>
          </p:cNvPr>
          <p:cNvSpPr/>
          <p:nvPr/>
        </p:nvSpPr>
        <p:spPr>
          <a:xfrm>
            <a:off x="4080641" y="1463914"/>
            <a:ext cx="7273157" cy="4894845"/>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実証事業の詳細について記載してください。枠が足りない場合は、次のページに</a:t>
            </a:r>
            <a:r>
              <a:rPr kumimoji="1" lang="en-US" altLang="ja-JP" sz="1200" dirty="0">
                <a:solidFill>
                  <a:srgbClr val="C00000"/>
                </a:solidFill>
                <a:latin typeface="UD Digi Kyokasho NK-R" panose="02020400000000000000" pitchFamily="18" charset="-128"/>
                <a:ea typeface="UD Digi Kyokasho NK-R" panose="02020400000000000000" pitchFamily="18" charset="-128"/>
              </a:rPr>
              <a:t>1</a:t>
            </a:r>
            <a:r>
              <a:rPr kumimoji="1" lang="ja-JP" altLang="en-US" sz="1200">
                <a:solidFill>
                  <a:srgbClr val="C00000"/>
                </a:solidFill>
                <a:latin typeface="UD Digi Kyokasho NK-R" panose="02020400000000000000" pitchFamily="18" charset="-128"/>
                <a:ea typeface="UD Digi Kyokasho NK-R" panose="02020400000000000000" pitchFamily="18" charset="-128"/>
              </a:rPr>
              <a:t>ページ追加していただいて構いません。</a:t>
            </a:r>
          </a:p>
        </p:txBody>
      </p:sp>
    </p:spTree>
    <p:extLst>
      <p:ext uri="{BB962C8B-B14F-4D97-AF65-F5344CB8AC3E}">
        <p14:creationId xmlns:p14="http://schemas.microsoft.com/office/powerpoint/2010/main" val="337173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AC81AF-5A18-74D0-0331-D8B03F179623}"/>
              </a:ext>
            </a:extLst>
          </p:cNvPr>
          <p:cNvSpPr>
            <a:spLocks noGrp="1"/>
          </p:cNvSpPr>
          <p:nvPr>
            <p:ph type="title"/>
          </p:nvPr>
        </p:nvSpPr>
        <p:spPr/>
        <p:txBody>
          <a:bodyPr/>
          <a:lstStyle/>
          <a:p>
            <a:r>
              <a:rPr kumimoji="1" lang="ja-JP" altLang="en-US"/>
              <a:t>実証事業スケジュール等</a:t>
            </a:r>
          </a:p>
        </p:txBody>
      </p:sp>
      <p:sp>
        <p:nvSpPr>
          <p:cNvPr id="4" name="テキスト ボックス 3">
            <a:extLst>
              <a:ext uri="{FF2B5EF4-FFF2-40B4-BE49-F238E27FC236}">
                <a16:creationId xmlns:a16="http://schemas.microsoft.com/office/drawing/2014/main" id="{7AA8C88F-F2A2-2975-3190-9C8691556A3C}"/>
              </a:ext>
            </a:extLst>
          </p:cNvPr>
          <p:cNvSpPr txBox="1"/>
          <p:nvPr/>
        </p:nvSpPr>
        <p:spPr>
          <a:xfrm>
            <a:off x="838200" y="1156137"/>
            <a:ext cx="2387192" cy="307777"/>
          </a:xfrm>
          <a:prstGeom prst="rect">
            <a:avLst/>
          </a:prstGeom>
          <a:noFill/>
        </p:spPr>
        <p:txBody>
          <a:bodyPr wrap="none" rtlCol="0">
            <a:spAutoFit/>
          </a:bodyPr>
          <a:lstStyle/>
          <a:p>
            <a:r>
              <a:rPr lang="ja-JP" altLang="en-US" sz="1400">
                <a:solidFill>
                  <a:srgbClr val="32A7D6"/>
                </a:solidFill>
                <a:latin typeface="UD Digi Kyokasho NK-R" panose="02020400000000000000" pitchFamily="18" charset="-128"/>
                <a:ea typeface="UD Digi Kyokasho NK-R" panose="02020400000000000000" pitchFamily="18" charset="-128"/>
              </a:rPr>
              <a:t>■</a:t>
            </a:r>
            <a:r>
              <a:rPr lang="ja-JP" altLang="en-US" sz="1400">
                <a:latin typeface="UD Digi Kyokasho NK-R" panose="02020400000000000000" pitchFamily="18" charset="-128"/>
                <a:ea typeface="UD Digi Kyokasho NK-R" panose="02020400000000000000" pitchFamily="18" charset="-128"/>
              </a:rPr>
              <a:t>実証事業実施</a:t>
            </a:r>
            <a:r>
              <a:rPr kumimoji="1" lang="ja-JP" altLang="en-US" sz="1400">
                <a:latin typeface="UD Digi Kyokasho NK-R" panose="02020400000000000000" pitchFamily="18" charset="-128"/>
                <a:ea typeface="UD Digi Kyokasho NK-R" panose="02020400000000000000" pitchFamily="18" charset="-128"/>
              </a:rPr>
              <a:t>スケジュール</a:t>
            </a:r>
          </a:p>
        </p:txBody>
      </p:sp>
      <p:sp>
        <p:nvSpPr>
          <p:cNvPr id="5" name="正方形/長方形 4">
            <a:extLst>
              <a:ext uri="{FF2B5EF4-FFF2-40B4-BE49-F238E27FC236}">
                <a16:creationId xmlns:a16="http://schemas.microsoft.com/office/drawing/2014/main" id="{EF7E0682-3C9C-BC9D-1354-70B41A98A8E3}"/>
              </a:ext>
            </a:extLst>
          </p:cNvPr>
          <p:cNvSpPr/>
          <p:nvPr/>
        </p:nvSpPr>
        <p:spPr>
          <a:xfrm>
            <a:off x="838200" y="1463914"/>
            <a:ext cx="10515600" cy="1678679"/>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計画から事業準備、実施、報告までのスケジュールを示してください</a:t>
            </a:r>
          </a:p>
        </p:txBody>
      </p:sp>
      <p:sp>
        <p:nvSpPr>
          <p:cNvPr id="6" name="テキスト ボックス 5">
            <a:extLst>
              <a:ext uri="{FF2B5EF4-FFF2-40B4-BE49-F238E27FC236}">
                <a16:creationId xmlns:a16="http://schemas.microsoft.com/office/drawing/2014/main" id="{2672CBE4-60C9-378C-36B6-982DCFB41795}"/>
              </a:ext>
            </a:extLst>
          </p:cNvPr>
          <p:cNvSpPr txBox="1"/>
          <p:nvPr/>
        </p:nvSpPr>
        <p:spPr>
          <a:xfrm>
            <a:off x="838200" y="3275111"/>
            <a:ext cx="3406702" cy="307777"/>
          </a:xfrm>
          <a:prstGeom prst="rect">
            <a:avLst/>
          </a:prstGeom>
          <a:noFill/>
        </p:spPr>
        <p:txBody>
          <a:bodyPr wrap="none" rtlCol="0">
            <a:spAutoFit/>
          </a:bodyPr>
          <a:lstStyle/>
          <a:p>
            <a:r>
              <a:rPr lang="ja-JP" altLang="en-US" sz="1400">
                <a:solidFill>
                  <a:srgbClr val="D25D2C"/>
                </a:solidFill>
                <a:latin typeface="UD Digi Kyokasho NK-R" panose="02020400000000000000" pitchFamily="18" charset="-128"/>
                <a:ea typeface="UD Digi Kyokasho NK-R" panose="02020400000000000000" pitchFamily="18" charset="-128"/>
              </a:rPr>
              <a:t>■</a:t>
            </a:r>
            <a:r>
              <a:rPr kumimoji="1" lang="ja-JP" altLang="en-US" sz="1400">
                <a:latin typeface="UD Digi Kyokasho NK-R" panose="02020400000000000000" pitchFamily="18" charset="-128"/>
                <a:ea typeface="UD Digi Kyokasho NK-R" panose="02020400000000000000" pitchFamily="18" charset="-128"/>
              </a:rPr>
              <a:t>利用する街なかに実装されたツール活用</a:t>
            </a:r>
          </a:p>
        </p:txBody>
      </p:sp>
      <p:sp>
        <p:nvSpPr>
          <p:cNvPr id="7" name="正方形/長方形 6">
            <a:extLst>
              <a:ext uri="{FF2B5EF4-FFF2-40B4-BE49-F238E27FC236}">
                <a16:creationId xmlns:a16="http://schemas.microsoft.com/office/drawing/2014/main" id="{6CD28E58-582F-0A66-D687-BCE1EF895C1A}"/>
              </a:ext>
            </a:extLst>
          </p:cNvPr>
          <p:cNvSpPr/>
          <p:nvPr/>
        </p:nvSpPr>
        <p:spPr>
          <a:xfrm>
            <a:off x="838200" y="3582889"/>
            <a:ext cx="10515600" cy="1052174"/>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多機能型情報メディア（デジタルサイネージ）、人流解析データ、環境センサー、データ連携基盤、取得データ等、令和</a:t>
            </a:r>
            <a:r>
              <a:rPr kumimoji="1" lang="en-US" altLang="ja-JP" sz="1200" dirty="0">
                <a:solidFill>
                  <a:srgbClr val="C00000"/>
                </a:solidFill>
                <a:latin typeface="UD Digi Kyokasho NK-R" panose="02020400000000000000" pitchFamily="18" charset="-128"/>
                <a:ea typeface="UD Digi Kyokasho NK-R" panose="02020400000000000000" pitchFamily="18" charset="-128"/>
              </a:rPr>
              <a:t>4</a:t>
            </a:r>
            <a:r>
              <a:rPr kumimoji="1" lang="ja-JP" altLang="en-US" sz="1200">
                <a:solidFill>
                  <a:srgbClr val="C00000"/>
                </a:solidFill>
                <a:latin typeface="UD Digi Kyokasho NK-R" panose="02020400000000000000" pitchFamily="18" charset="-128"/>
                <a:ea typeface="UD Digi Kyokasho NK-R" panose="02020400000000000000" pitchFamily="18" charset="-128"/>
              </a:rPr>
              <a:t>年度までに街なかに実装したツールをどう活用するか記載してください</a:t>
            </a:r>
          </a:p>
        </p:txBody>
      </p:sp>
      <p:sp>
        <p:nvSpPr>
          <p:cNvPr id="8" name="テキスト ボックス 7">
            <a:extLst>
              <a:ext uri="{FF2B5EF4-FFF2-40B4-BE49-F238E27FC236}">
                <a16:creationId xmlns:a16="http://schemas.microsoft.com/office/drawing/2014/main" id="{2086FB64-49D6-4287-CEE1-20E96BE67A7D}"/>
              </a:ext>
            </a:extLst>
          </p:cNvPr>
          <p:cNvSpPr txBox="1"/>
          <p:nvPr/>
        </p:nvSpPr>
        <p:spPr>
          <a:xfrm>
            <a:off x="838200" y="4767582"/>
            <a:ext cx="3057247" cy="307777"/>
          </a:xfrm>
          <a:prstGeom prst="rect">
            <a:avLst/>
          </a:prstGeom>
          <a:noFill/>
        </p:spPr>
        <p:txBody>
          <a:bodyPr wrap="none" rtlCol="0">
            <a:spAutoFit/>
          </a:bodyPr>
          <a:lstStyle/>
          <a:p>
            <a:r>
              <a:rPr lang="ja-JP" altLang="en-US" sz="1400">
                <a:solidFill>
                  <a:srgbClr val="E4CD4B"/>
                </a:solidFill>
                <a:latin typeface="UD Digi Kyokasho NK-R" panose="02020400000000000000" pitchFamily="18" charset="-128"/>
                <a:ea typeface="UD Digi Kyokasho NK-R" panose="02020400000000000000" pitchFamily="18" charset="-128"/>
              </a:rPr>
              <a:t>■</a:t>
            </a:r>
            <a:r>
              <a:rPr lang="ja-JP" altLang="en-US" sz="1400">
                <a:latin typeface="UD Digi Kyokasho NK-R" panose="02020400000000000000" pitchFamily="18" charset="-128"/>
                <a:ea typeface="UD Digi Kyokasho NK-R" panose="02020400000000000000" pitchFamily="18" charset="-128"/>
              </a:rPr>
              <a:t>佐賀市及び事務局に希望する支援</a:t>
            </a:r>
            <a:endParaRPr kumimoji="1" lang="ja-JP" altLang="en-US" sz="1400">
              <a:latin typeface="UD Digi Kyokasho NK-R" panose="02020400000000000000" pitchFamily="18" charset="-128"/>
              <a:ea typeface="UD Digi Kyokasho NK-R" panose="02020400000000000000" pitchFamily="18" charset="-128"/>
            </a:endParaRPr>
          </a:p>
        </p:txBody>
      </p:sp>
      <p:sp>
        <p:nvSpPr>
          <p:cNvPr id="9" name="正方形/長方形 8">
            <a:extLst>
              <a:ext uri="{FF2B5EF4-FFF2-40B4-BE49-F238E27FC236}">
                <a16:creationId xmlns:a16="http://schemas.microsoft.com/office/drawing/2014/main" id="{F42DC4F4-42D7-6977-ADD7-496677A0F56D}"/>
              </a:ext>
            </a:extLst>
          </p:cNvPr>
          <p:cNvSpPr/>
          <p:nvPr/>
        </p:nvSpPr>
        <p:spPr>
          <a:xfrm>
            <a:off x="838200" y="5075359"/>
            <a:ext cx="10515600" cy="1052174"/>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データ提供（佐賀市オープンデータ等も含む）、技術情報の提供など、希望する支援内容があれば記載してください</a:t>
            </a:r>
          </a:p>
        </p:txBody>
      </p:sp>
    </p:spTree>
    <p:extLst>
      <p:ext uri="{BB962C8B-B14F-4D97-AF65-F5344CB8AC3E}">
        <p14:creationId xmlns:p14="http://schemas.microsoft.com/office/powerpoint/2010/main" val="376792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9266EA-1C8B-8734-B315-DD53036B0F6A}"/>
              </a:ext>
            </a:extLst>
          </p:cNvPr>
          <p:cNvSpPr>
            <a:spLocks noGrp="1"/>
          </p:cNvSpPr>
          <p:nvPr>
            <p:ph type="title"/>
          </p:nvPr>
        </p:nvSpPr>
        <p:spPr/>
        <p:txBody>
          <a:bodyPr/>
          <a:lstStyle/>
          <a:p>
            <a:r>
              <a:rPr kumimoji="1" lang="ja-JP" altLang="en-US"/>
              <a:t>実証事業運用体制</a:t>
            </a:r>
          </a:p>
        </p:txBody>
      </p:sp>
      <p:sp>
        <p:nvSpPr>
          <p:cNvPr id="4" name="テキスト ボックス 3">
            <a:extLst>
              <a:ext uri="{FF2B5EF4-FFF2-40B4-BE49-F238E27FC236}">
                <a16:creationId xmlns:a16="http://schemas.microsoft.com/office/drawing/2014/main" id="{E4C0AF98-8F85-B2D6-9342-DF7F36227F17}"/>
              </a:ext>
            </a:extLst>
          </p:cNvPr>
          <p:cNvSpPr txBox="1"/>
          <p:nvPr/>
        </p:nvSpPr>
        <p:spPr>
          <a:xfrm>
            <a:off x="838200" y="1156137"/>
            <a:ext cx="3648756" cy="307777"/>
          </a:xfrm>
          <a:prstGeom prst="rect">
            <a:avLst/>
          </a:prstGeom>
          <a:noFill/>
        </p:spPr>
        <p:txBody>
          <a:bodyPr wrap="none" rtlCol="0">
            <a:spAutoFit/>
          </a:bodyPr>
          <a:lstStyle/>
          <a:p>
            <a:r>
              <a:rPr lang="ja-JP" altLang="en-US" sz="1400">
                <a:solidFill>
                  <a:srgbClr val="32A7D6"/>
                </a:solidFill>
                <a:latin typeface="UD Digi Kyokasho NK-R" panose="02020400000000000000" pitchFamily="18" charset="-128"/>
                <a:ea typeface="UD Digi Kyokasho NK-R" panose="02020400000000000000" pitchFamily="18" charset="-128"/>
              </a:rPr>
              <a:t>■</a:t>
            </a:r>
            <a:r>
              <a:rPr lang="ja-JP" altLang="en-US" sz="1400">
                <a:latin typeface="UD Digi Kyokasho NK-R" panose="02020400000000000000" pitchFamily="18" charset="-128"/>
                <a:ea typeface="UD Digi Kyokasho NK-R" panose="02020400000000000000" pitchFamily="18" charset="-128"/>
              </a:rPr>
              <a:t>実証事業に関わる企業、団体、既存サービス</a:t>
            </a:r>
            <a:endParaRPr kumimoji="1" lang="ja-JP" altLang="en-US" sz="1400">
              <a:latin typeface="UD Digi Kyokasho NK-R" panose="02020400000000000000" pitchFamily="18" charset="-128"/>
              <a:ea typeface="UD Digi Kyokasho NK-R" panose="02020400000000000000" pitchFamily="18" charset="-128"/>
            </a:endParaRPr>
          </a:p>
        </p:txBody>
      </p:sp>
      <p:sp>
        <p:nvSpPr>
          <p:cNvPr id="5" name="正方形/長方形 4">
            <a:extLst>
              <a:ext uri="{FF2B5EF4-FFF2-40B4-BE49-F238E27FC236}">
                <a16:creationId xmlns:a16="http://schemas.microsoft.com/office/drawing/2014/main" id="{E2C73F36-6129-1CD3-9FA9-72F2A8BC1AB4}"/>
              </a:ext>
            </a:extLst>
          </p:cNvPr>
          <p:cNvSpPr/>
          <p:nvPr/>
        </p:nvSpPr>
        <p:spPr>
          <a:xfrm>
            <a:off x="838200" y="1463914"/>
            <a:ext cx="5068613" cy="4894845"/>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複数の企業・団体で取り組む場合は、アライアンス体制についても記載してください。</a:t>
            </a:r>
            <a:endParaRPr kumimoji="1" lang="en-US" altLang="ja-JP" sz="1200" dirty="0">
              <a:solidFill>
                <a:srgbClr val="C00000"/>
              </a:solidFill>
              <a:latin typeface="UD Digi Kyokasho NK-R" panose="02020400000000000000" pitchFamily="18" charset="-128"/>
              <a:ea typeface="UD Digi Kyokasho NK-R" panose="02020400000000000000" pitchFamily="18" charset="-128"/>
            </a:endParaRPr>
          </a:p>
          <a:p>
            <a:r>
              <a:rPr lang="en-US" altLang="ja-JP" sz="1200" dirty="0">
                <a:solidFill>
                  <a:srgbClr val="C00000"/>
                </a:solidFill>
                <a:latin typeface="UD Digi Kyokasho NK-R" panose="02020400000000000000" pitchFamily="18" charset="-128"/>
                <a:ea typeface="UD Digi Kyokasho NK-R" panose="02020400000000000000" pitchFamily="18" charset="-128"/>
              </a:rPr>
              <a:t>※</a:t>
            </a:r>
            <a:r>
              <a:rPr lang="ja-JP" altLang="en-US" sz="1200">
                <a:solidFill>
                  <a:srgbClr val="C00000"/>
                </a:solidFill>
                <a:latin typeface="UD Digi Kyokasho NK-R" panose="02020400000000000000" pitchFamily="18" charset="-128"/>
                <a:ea typeface="UD Digi Kyokasho NK-R" panose="02020400000000000000" pitchFamily="18" charset="-128"/>
              </a:rPr>
              <a:t>既存のサービス（自社製品、他社製品含む）を活用する場合は、その内容も記載してください</a:t>
            </a:r>
            <a:endParaRPr kumimoji="1" lang="ja-JP" altLang="en-US" sz="1200">
              <a:solidFill>
                <a:srgbClr val="C00000"/>
              </a:solidFill>
              <a:latin typeface="UD Digi Kyokasho NK-R" panose="02020400000000000000" pitchFamily="18" charset="-128"/>
              <a:ea typeface="UD Digi Kyokasho NK-R" panose="02020400000000000000" pitchFamily="18" charset="-128"/>
            </a:endParaRPr>
          </a:p>
        </p:txBody>
      </p:sp>
      <p:sp>
        <p:nvSpPr>
          <p:cNvPr id="6" name="テキスト ボックス 5">
            <a:extLst>
              <a:ext uri="{FF2B5EF4-FFF2-40B4-BE49-F238E27FC236}">
                <a16:creationId xmlns:a16="http://schemas.microsoft.com/office/drawing/2014/main" id="{177D089D-E827-B0C6-6A47-45C9E52381EC}"/>
              </a:ext>
            </a:extLst>
          </p:cNvPr>
          <p:cNvSpPr txBox="1"/>
          <p:nvPr/>
        </p:nvSpPr>
        <p:spPr>
          <a:xfrm>
            <a:off x="6285187" y="1177157"/>
            <a:ext cx="1082348" cy="307777"/>
          </a:xfrm>
          <a:prstGeom prst="rect">
            <a:avLst/>
          </a:prstGeom>
          <a:noFill/>
        </p:spPr>
        <p:txBody>
          <a:bodyPr wrap="none" rtlCol="0">
            <a:spAutoFit/>
          </a:bodyPr>
          <a:lstStyle/>
          <a:p>
            <a:r>
              <a:rPr lang="ja-JP" altLang="en-US" sz="1400">
                <a:solidFill>
                  <a:srgbClr val="D25D2C"/>
                </a:solidFill>
                <a:latin typeface="UD Digi Kyokasho NK-R" panose="02020400000000000000" pitchFamily="18" charset="-128"/>
                <a:ea typeface="UD Digi Kyokasho NK-R" panose="02020400000000000000" pitchFamily="18" charset="-128"/>
              </a:rPr>
              <a:t>■</a:t>
            </a:r>
            <a:r>
              <a:rPr lang="ja-JP" altLang="en-US" sz="1400">
                <a:latin typeface="UD Digi Kyokasho NK-R" panose="02020400000000000000" pitchFamily="18" charset="-128"/>
                <a:ea typeface="UD Digi Kyokasho NK-R" panose="02020400000000000000" pitchFamily="18" charset="-128"/>
              </a:rPr>
              <a:t>実施体制</a:t>
            </a:r>
            <a:endParaRPr kumimoji="1" lang="ja-JP" altLang="en-US" sz="1400">
              <a:latin typeface="UD Digi Kyokasho NK-R" panose="02020400000000000000" pitchFamily="18" charset="-128"/>
              <a:ea typeface="UD Digi Kyokasho NK-R" panose="02020400000000000000" pitchFamily="18" charset="-128"/>
            </a:endParaRPr>
          </a:p>
        </p:txBody>
      </p:sp>
      <p:sp>
        <p:nvSpPr>
          <p:cNvPr id="7" name="正方形/長方形 6">
            <a:extLst>
              <a:ext uri="{FF2B5EF4-FFF2-40B4-BE49-F238E27FC236}">
                <a16:creationId xmlns:a16="http://schemas.microsoft.com/office/drawing/2014/main" id="{AD988DD0-F78C-2A68-AFCE-ABB1DEA33EE9}"/>
              </a:ext>
            </a:extLst>
          </p:cNvPr>
          <p:cNvSpPr/>
          <p:nvPr/>
        </p:nvSpPr>
        <p:spPr>
          <a:xfrm>
            <a:off x="6285187" y="1463913"/>
            <a:ext cx="5068613" cy="4894845"/>
          </a:xfrm>
          <a:prstGeom prst="rect">
            <a:avLst/>
          </a:prstGeom>
          <a:ln>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dirty="0">
                <a:solidFill>
                  <a:srgbClr val="C00000"/>
                </a:solidFill>
                <a:latin typeface="UD Digi Kyokasho NK-R" panose="02020400000000000000" pitchFamily="18" charset="-128"/>
                <a:ea typeface="UD Digi Kyokasho NK-R" panose="02020400000000000000" pitchFamily="18" charset="-128"/>
              </a:rPr>
              <a:t>※</a:t>
            </a:r>
            <a:r>
              <a:rPr kumimoji="1" lang="ja-JP" altLang="en-US" sz="1200">
                <a:solidFill>
                  <a:srgbClr val="C00000"/>
                </a:solidFill>
                <a:latin typeface="UD Digi Kyokasho NK-R" panose="02020400000000000000" pitchFamily="18" charset="-128"/>
                <a:ea typeface="UD Digi Kyokasho NK-R" panose="02020400000000000000" pitchFamily="18" charset="-128"/>
              </a:rPr>
              <a:t>事業に関わる方の体制図を記載してください</a:t>
            </a:r>
          </a:p>
        </p:txBody>
      </p:sp>
    </p:spTree>
    <p:extLst>
      <p:ext uri="{BB962C8B-B14F-4D97-AF65-F5344CB8AC3E}">
        <p14:creationId xmlns:p14="http://schemas.microsoft.com/office/powerpoint/2010/main" val="20732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FA64EC-8C9A-983C-ADCC-FA1C1A23719D}"/>
              </a:ext>
            </a:extLst>
          </p:cNvPr>
          <p:cNvSpPr>
            <a:spLocks noGrp="1"/>
          </p:cNvSpPr>
          <p:nvPr>
            <p:ph type="title"/>
          </p:nvPr>
        </p:nvSpPr>
        <p:spPr/>
        <p:txBody>
          <a:bodyPr/>
          <a:lstStyle/>
          <a:p>
            <a:r>
              <a:rPr kumimoji="1" lang="ja-JP" altLang="en-US"/>
              <a:t>実証事業のアピールポイント</a:t>
            </a:r>
          </a:p>
        </p:txBody>
      </p:sp>
      <p:sp>
        <p:nvSpPr>
          <p:cNvPr id="4" name="テキスト ボックス 3">
            <a:extLst>
              <a:ext uri="{FF2B5EF4-FFF2-40B4-BE49-F238E27FC236}">
                <a16:creationId xmlns:a16="http://schemas.microsoft.com/office/drawing/2014/main" id="{5A0AE6F7-33F1-1F51-28BE-ADCE00C3F215}"/>
              </a:ext>
            </a:extLst>
          </p:cNvPr>
          <p:cNvSpPr txBox="1"/>
          <p:nvPr/>
        </p:nvSpPr>
        <p:spPr>
          <a:xfrm>
            <a:off x="838200" y="1072055"/>
            <a:ext cx="5041765" cy="307777"/>
          </a:xfrm>
          <a:prstGeom prst="rect">
            <a:avLst/>
          </a:prstGeom>
          <a:noFill/>
        </p:spPr>
        <p:txBody>
          <a:bodyPr wrap="none" rtlCol="0">
            <a:spAutoFit/>
          </a:bodyPr>
          <a:lstStyle/>
          <a:p>
            <a:r>
              <a:rPr kumimoji="1" lang="en-US" altLang="ja-JP" sz="1400" dirty="0">
                <a:solidFill>
                  <a:srgbClr val="C00000"/>
                </a:solidFill>
                <a:latin typeface="UD Digi Kyokasho NK-R" panose="02020400000000000000" pitchFamily="18" charset="-128"/>
                <a:ea typeface="UD Digi Kyokasho NK-R" panose="02020400000000000000" pitchFamily="18" charset="-128"/>
              </a:rPr>
              <a:t>※</a:t>
            </a:r>
            <a:r>
              <a:rPr kumimoji="1" lang="ja-JP" altLang="en-US" sz="1400">
                <a:solidFill>
                  <a:srgbClr val="C00000"/>
                </a:solidFill>
                <a:latin typeface="UD Digi Kyokasho NK-R" panose="02020400000000000000" pitchFamily="18" charset="-128"/>
                <a:ea typeface="UD Digi Kyokasho NK-R" panose="02020400000000000000" pitchFamily="18" charset="-128"/>
              </a:rPr>
              <a:t>その他のアピールポイントなどがあれば自由に記載してください</a:t>
            </a:r>
          </a:p>
        </p:txBody>
      </p:sp>
    </p:spTree>
    <p:extLst>
      <p:ext uri="{BB962C8B-B14F-4D97-AF65-F5344CB8AC3E}">
        <p14:creationId xmlns:p14="http://schemas.microsoft.com/office/powerpoint/2010/main" val="8590441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414</Words>
  <Application>Microsoft Macintosh PowerPoint</Application>
  <PresentationFormat>ワイド画面</PresentationFormat>
  <Paragraphs>32</Paragraphs>
  <Slides>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6</vt:i4>
      </vt:variant>
    </vt:vector>
  </HeadingPairs>
  <TitlesOfParts>
    <vt:vector size="9" baseType="lpstr">
      <vt:lpstr>UD Digi Kyokasho NK-R</vt:lpstr>
      <vt:lpstr>Arial</vt:lpstr>
      <vt:lpstr>Office テーマ</vt:lpstr>
      <vt:lpstr>提案のタイトル・名称</vt:lpstr>
      <vt:lpstr>ＳＡＧＡスマート街なかプロジェクト実証事業提案書</vt:lpstr>
      <vt:lpstr>実証事業計画書</vt:lpstr>
      <vt:lpstr>実証事業スケジュール等</vt:lpstr>
      <vt:lpstr>実証事業運用体制</vt:lpstr>
      <vt:lpstr>実証事業のアピールポイント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提案のタイトル・名称</dc:title>
  <dc:creator>牛島清豪</dc:creator>
  <cp:lastModifiedBy>牛島清豪</cp:lastModifiedBy>
  <cp:revision>2</cp:revision>
  <dcterms:created xsi:type="dcterms:W3CDTF">2023-08-31T12:52:04Z</dcterms:created>
  <dcterms:modified xsi:type="dcterms:W3CDTF">2023-08-31T13:36:51Z</dcterms:modified>
</cp:coreProperties>
</file>